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62" r:id="rId6"/>
    <p:sldId id="268" r:id="rId7"/>
    <p:sldId id="267" r:id="rId8"/>
    <p:sldId id="270" r:id="rId9"/>
    <p:sldId id="271" r:id="rId10"/>
    <p:sldId id="272" r:id="rId11"/>
    <p:sldId id="273" r:id="rId12"/>
    <p:sldId id="269" r:id="rId13"/>
    <p:sldId id="275" r:id="rId14"/>
    <p:sldId id="276" r:id="rId15"/>
    <p:sldId id="260"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660"/>
  </p:normalViewPr>
  <p:slideViewPr>
    <p:cSldViewPr snapToGrid="0">
      <p:cViewPr varScale="1">
        <p:scale>
          <a:sx n="71" d="100"/>
          <a:sy n="71" d="100"/>
        </p:scale>
        <p:origin x="5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31DCA-3251-4616-BE43-991D2AE4AEC1}"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E6465-CA68-4312-AD31-F5577E2FFB2D}" type="slidenum">
              <a:rPr lang="en-US" smtClean="0"/>
              <a:t>‹#›</a:t>
            </a:fld>
            <a:endParaRPr lang="en-US"/>
          </a:p>
        </p:txBody>
      </p:sp>
      <p:pic>
        <p:nvPicPr>
          <p:cNvPr id="8" name="Picture 7"/>
          <p:cNvPicPr>
            <a:picLocks noChangeAspect="1"/>
          </p:cNvPicPr>
          <p:nvPr userDrawn="1"/>
        </p:nvPicPr>
        <p:blipFill>
          <a:blip r:embed="rId2"/>
          <a:stretch>
            <a:fillRect/>
          </a:stretch>
        </p:blipFill>
        <p:spPr>
          <a:xfrm>
            <a:off x="2676938" y="543339"/>
            <a:ext cx="6838123" cy="4943062"/>
          </a:xfrm>
          <a:prstGeom prst="rect">
            <a:avLst/>
          </a:prstGeom>
        </p:spPr>
      </p:pic>
    </p:spTree>
    <p:extLst>
      <p:ext uri="{BB962C8B-B14F-4D97-AF65-F5344CB8AC3E}">
        <p14:creationId xmlns:p14="http://schemas.microsoft.com/office/powerpoint/2010/main" val="257570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31DCA-3251-4616-BE43-991D2AE4AEC1}"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E6465-CA68-4312-AD31-F5577E2FFB2D}" type="slidenum">
              <a:rPr lang="en-US" smtClean="0"/>
              <a:t>‹#›</a:t>
            </a:fld>
            <a:endParaRPr lang="en-US"/>
          </a:p>
        </p:txBody>
      </p:sp>
    </p:spTree>
    <p:extLst>
      <p:ext uri="{BB962C8B-B14F-4D97-AF65-F5344CB8AC3E}">
        <p14:creationId xmlns:p14="http://schemas.microsoft.com/office/powerpoint/2010/main" val="337837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31DCA-3251-4616-BE43-991D2AE4AEC1}"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E6465-CA68-4312-AD31-F5577E2FFB2D}" type="slidenum">
              <a:rPr lang="en-US" smtClean="0"/>
              <a:t>‹#›</a:t>
            </a:fld>
            <a:endParaRPr lang="en-US"/>
          </a:p>
        </p:txBody>
      </p:sp>
    </p:spTree>
    <p:extLst>
      <p:ext uri="{BB962C8B-B14F-4D97-AF65-F5344CB8AC3E}">
        <p14:creationId xmlns:p14="http://schemas.microsoft.com/office/powerpoint/2010/main" val="8258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31DCA-3251-4616-BE43-991D2AE4AEC1}"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E6465-CA68-4312-AD31-F5577E2FFB2D}" type="slidenum">
              <a:rPr lang="en-US" smtClean="0"/>
              <a:t>‹#›</a:t>
            </a:fld>
            <a:endParaRPr lang="en-US"/>
          </a:p>
        </p:txBody>
      </p:sp>
    </p:spTree>
    <p:extLst>
      <p:ext uri="{BB962C8B-B14F-4D97-AF65-F5344CB8AC3E}">
        <p14:creationId xmlns:p14="http://schemas.microsoft.com/office/powerpoint/2010/main" val="421237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31DCA-3251-4616-BE43-991D2AE4AEC1}"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E6465-CA68-4312-AD31-F5577E2FFB2D}" type="slidenum">
              <a:rPr lang="en-US" smtClean="0"/>
              <a:t>‹#›</a:t>
            </a:fld>
            <a:endParaRPr lang="en-US"/>
          </a:p>
        </p:txBody>
      </p:sp>
    </p:spTree>
    <p:extLst>
      <p:ext uri="{BB962C8B-B14F-4D97-AF65-F5344CB8AC3E}">
        <p14:creationId xmlns:p14="http://schemas.microsoft.com/office/powerpoint/2010/main" val="15925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31DCA-3251-4616-BE43-991D2AE4AEC1}"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E6465-CA68-4312-AD31-F5577E2FFB2D}" type="slidenum">
              <a:rPr lang="en-US" smtClean="0"/>
              <a:t>‹#›</a:t>
            </a:fld>
            <a:endParaRPr lang="en-US"/>
          </a:p>
        </p:txBody>
      </p:sp>
    </p:spTree>
    <p:extLst>
      <p:ext uri="{BB962C8B-B14F-4D97-AF65-F5344CB8AC3E}">
        <p14:creationId xmlns:p14="http://schemas.microsoft.com/office/powerpoint/2010/main" val="113559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31DCA-3251-4616-BE43-991D2AE4AEC1}" type="datetimeFigureOut">
              <a:rPr lang="en-US" smtClean="0"/>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9E6465-CA68-4312-AD31-F5577E2FFB2D}" type="slidenum">
              <a:rPr lang="en-US" smtClean="0"/>
              <a:t>‹#›</a:t>
            </a:fld>
            <a:endParaRPr lang="en-US"/>
          </a:p>
        </p:txBody>
      </p:sp>
    </p:spTree>
    <p:extLst>
      <p:ext uri="{BB962C8B-B14F-4D97-AF65-F5344CB8AC3E}">
        <p14:creationId xmlns:p14="http://schemas.microsoft.com/office/powerpoint/2010/main" val="410834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31DCA-3251-4616-BE43-991D2AE4AEC1}" type="datetimeFigureOut">
              <a:rPr lang="en-US" smtClean="0"/>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9E6465-CA68-4312-AD31-F5577E2FFB2D}" type="slidenum">
              <a:rPr lang="en-US" smtClean="0"/>
              <a:t>‹#›</a:t>
            </a:fld>
            <a:endParaRPr lang="en-US"/>
          </a:p>
        </p:txBody>
      </p:sp>
    </p:spTree>
    <p:extLst>
      <p:ext uri="{BB962C8B-B14F-4D97-AF65-F5344CB8AC3E}">
        <p14:creationId xmlns:p14="http://schemas.microsoft.com/office/powerpoint/2010/main" val="160198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31DCA-3251-4616-BE43-991D2AE4AEC1}" type="datetimeFigureOut">
              <a:rPr lang="en-US" smtClean="0"/>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9E6465-CA68-4312-AD31-F5577E2FFB2D}" type="slidenum">
              <a:rPr lang="en-US" smtClean="0"/>
              <a:t>‹#›</a:t>
            </a:fld>
            <a:endParaRPr lang="en-US"/>
          </a:p>
        </p:txBody>
      </p:sp>
    </p:spTree>
    <p:extLst>
      <p:ext uri="{BB962C8B-B14F-4D97-AF65-F5344CB8AC3E}">
        <p14:creationId xmlns:p14="http://schemas.microsoft.com/office/powerpoint/2010/main" val="4967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31DCA-3251-4616-BE43-991D2AE4AEC1}"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E6465-CA68-4312-AD31-F5577E2FFB2D}" type="slidenum">
              <a:rPr lang="en-US" smtClean="0"/>
              <a:t>‹#›</a:t>
            </a:fld>
            <a:endParaRPr lang="en-US"/>
          </a:p>
        </p:txBody>
      </p:sp>
    </p:spTree>
    <p:extLst>
      <p:ext uri="{BB962C8B-B14F-4D97-AF65-F5344CB8AC3E}">
        <p14:creationId xmlns:p14="http://schemas.microsoft.com/office/powerpoint/2010/main" val="250651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31DCA-3251-4616-BE43-991D2AE4AEC1}"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E6465-CA68-4312-AD31-F5577E2FFB2D}" type="slidenum">
              <a:rPr lang="en-US" smtClean="0"/>
              <a:t>‹#›</a:t>
            </a:fld>
            <a:endParaRPr lang="en-US"/>
          </a:p>
        </p:txBody>
      </p:sp>
    </p:spTree>
    <p:extLst>
      <p:ext uri="{BB962C8B-B14F-4D97-AF65-F5344CB8AC3E}">
        <p14:creationId xmlns:p14="http://schemas.microsoft.com/office/powerpoint/2010/main" val="124164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1220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31DCA-3251-4616-BE43-991D2AE4AEC1}" type="datetimeFigureOut">
              <a:rPr lang="en-US" smtClean="0"/>
              <a:t>3/20/2017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E6465-CA68-4312-AD31-F5577E2FFB2D}" type="slidenum">
              <a:rPr lang="en-US" smtClean="0"/>
              <a:t>‹#›</a:t>
            </a:fld>
            <a:endParaRPr lang="en-US"/>
          </a:p>
        </p:txBody>
      </p:sp>
      <p:sp>
        <p:nvSpPr>
          <p:cNvPr id="7" name="TextBox 6"/>
          <p:cNvSpPr txBox="1"/>
          <p:nvPr userDrawn="1"/>
        </p:nvSpPr>
        <p:spPr>
          <a:xfrm>
            <a:off x="0" y="6670953"/>
            <a:ext cx="12192000" cy="200055"/>
          </a:xfrm>
          <a:prstGeom prst="rect">
            <a:avLst/>
          </a:prstGeom>
          <a:solidFill>
            <a:srgbClr val="339966"/>
          </a:solidFill>
        </p:spPr>
        <p:txBody>
          <a:bodyPr wrap="square" rtlCol="0">
            <a:spAutoFit/>
          </a:bodyPr>
          <a:lstStyle/>
          <a:p>
            <a:endParaRPr lang="en-US" sz="700" dirty="0"/>
          </a:p>
        </p:txBody>
      </p:sp>
      <p:sp>
        <p:nvSpPr>
          <p:cNvPr id="8" name="TextBox 7"/>
          <p:cNvSpPr txBox="1"/>
          <p:nvPr userDrawn="1"/>
        </p:nvSpPr>
        <p:spPr>
          <a:xfrm>
            <a:off x="0" y="-2426"/>
            <a:ext cx="12192000" cy="200055"/>
          </a:xfrm>
          <a:prstGeom prst="rect">
            <a:avLst/>
          </a:prstGeom>
          <a:solidFill>
            <a:srgbClr val="339966"/>
          </a:solidFill>
        </p:spPr>
        <p:txBody>
          <a:bodyPr wrap="square" rtlCol="0">
            <a:spAutoFit/>
          </a:bodyPr>
          <a:lstStyle/>
          <a:p>
            <a:endParaRPr lang="en-US" sz="700" dirty="0"/>
          </a:p>
        </p:txBody>
      </p:sp>
      <p:sp>
        <p:nvSpPr>
          <p:cNvPr id="9" name="TextBox 8"/>
          <p:cNvSpPr txBox="1"/>
          <p:nvPr userDrawn="1"/>
        </p:nvSpPr>
        <p:spPr>
          <a:xfrm rot="16200000">
            <a:off x="-3150521" y="3348152"/>
            <a:ext cx="6473326" cy="172279"/>
          </a:xfrm>
          <a:prstGeom prst="rect">
            <a:avLst/>
          </a:prstGeom>
          <a:solidFill>
            <a:srgbClr val="339966"/>
          </a:solidFill>
        </p:spPr>
        <p:txBody>
          <a:bodyPr wrap="square" rtlCol="0">
            <a:spAutoFit/>
          </a:bodyPr>
          <a:lstStyle/>
          <a:p>
            <a:endParaRPr lang="en-US" sz="700" dirty="0"/>
          </a:p>
        </p:txBody>
      </p:sp>
      <p:sp>
        <p:nvSpPr>
          <p:cNvPr id="10" name="TextBox 9"/>
          <p:cNvSpPr txBox="1"/>
          <p:nvPr userDrawn="1"/>
        </p:nvSpPr>
        <p:spPr>
          <a:xfrm rot="16200000">
            <a:off x="8819185" y="3298137"/>
            <a:ext cx="6573351" cy="172280"/>
          </a:xfrm>
          <a:prstGeom prst="rect">
            <a:avLst/>
          </a:prstGeom>
          <a:solidFill>
            <a:srgbClr val="339966"/>
          </a:solidFill>
        </p:spPr>
        <p:txBody>
          <a:bodyPr wrap="square" rtlCol="0">
            <a:spAutoFit/>
          </a:bodyPr>
          <a:lstStyle/>
          <a:p>
            <a:endParaRPr lang="en-US" sz="700" dirty="0"/>
          </a:p>
        </p:txBody>
      </p:sp>
    </p:spTree>
    <p:extLst>
      <p:ext uri="{BB962C8B-B14F-4D97-AF65-F5344CB8AC3E}">
        <p14:creationId xmlns:p14="http://schemas.microsoft.com/office/powerpoint/2010/main" val="3392305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339966"/>
          </a:solidFill>
          <a:latin typeface="Baskerville Old Face" panose="02020602080505020303" pitchFamily="18" charset="0"/>
          <a:ea typeface="+mj-ea"/>
          <a:cs typeface="+mj-cs"/>
        </a:defRPr>
      </a:lvl1pPr>
    </p:titleStyle>
    <p:bodyStyle>
      <a:lvl1pPr marL="228600" indent="-228600" algn="l" defTabSz="914400" rtl="0" eaLnBrk="1" latinLnBrk="0" hangingPunct="1">
        <a:lnSpc>
          <a:spcPct val="90000"/>
        </a:lnSpc>
        <a:spcBef>
          <a:spcPts val="1000"/>
        </a:spcBef>
        <a:buClr>
          <a:srgbClr val="339966"/>
        </a:buClr>
        <a:buFont typeface="Arial" panose="020B0604020202020204" pitchFamily="34" charset="0"/>
        <a:buChar char="•"/>
        <a:defRPr sz="2800" kern="1200">
          <a:solidFill>
            <a:schemeClr val="tx1"/>
          </a:solidFill>
          <a:latin typeface="Baskerville Old Face" panose="020206020805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skerville Old Face" panose="020206020805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skerville Old Face" panose="020206020805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skerville Old Face" panose="020206020805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skerville Old Face" panose="020206020805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studygs.net/tstprp8.htm" TargetMode="External"/><Relationship Id="rId13" Type="http://schemas.openxmlformats.org/officeDocument/2006/relationships/hyperlink" Target="https://www.adaa.org/living-with-anxiety/children/test-anxiety" TargetMode="External"/><Relationship Id="rId3" Type="http://schemas.openxmlformats.org/officeDocument/2006/relationships/hyperlink" Target="http://images.clipartpanda.com/supervision-clipart-sleep.gif" TargetMode="External"/><Relationship Id="rId7" Type="http://schemas.openxmlformats.org/officeDocument/2006/relationships/hyperlink" Target="http://www.aperfectworld.org/clipart/emotions/nervous02.png" TargetMode="External"/><Relationship Id="rId12" Type="http://schemas.openxmlformats.org/officeDocument/2006/relationships/hyperlink" Target="https://studypedia.com/wp-content/uploads/2016/02/student-taking-a-test-clipart-children-exam.gif" TargetMode="External"/><Relationship Id="rId2" Type="http://schemas.openxmlformats.org/officeDocument/2006/relationships/hyperlink" Target="https://img.clipartfest.com/1872b43ed3e0d427943f2011e3d7d8ce_bad-grade-clipart-1-bad-grades-clipart_1567-917.jpeg" TargetMode="External"/><Relationship Id="rId16" Type="http://schemas.openxmlformats.org/officeDocument/2006/relationships/hyperlink" Target="https://activerain-store.s3.amazonaws.com/image_store/uploads/agents/askmary/files/Test%20angst.jpg" TargetMode="External"/><Relationship Id="rId1" Type="http://schemas.openxmlformats.org/officeDocument/2006/relationships/slideLayout" Target="../slideLayouts/slideLayout2.xml"/><Relationship Id="rId6" Type="http://schemas.openxmlformats.org/officeDocument/2006/relationships/hyperlink" Target="http://s3.amazonaws.com/libapps/accounts/20860/images/student-writing-clipart-free-clipart-images.jpg" TargetMode="External"/><Relationship Id="rId11" Type="http://schemas.openxmlformats.org/officeDocument/2006/relationships/hyperlink" Target="http://www.clipartkid.com/images/497/hawaii-beach-clipart-cliparthut-free-clipart-Na6zKT-clipart.jpg" TargetMode="External"/><Relationship Id="rId5" Type="http://schemas.openxmlformats.org/officeDocument/2006/relationships/hyperlink" Target="https://img.clipartfest.com/0af660eb7ad86c37e80f52d4a739e111_-not-following-directions-clipart-following-directions_200-160.gif" TargetMode="External"/><Relationship Id="rId15" Type="http://schemas.openxmlformats.org/officeDocument/2006/relationships/hyperlink" Target="http://kidshealth.org/en/teens/test-anxiety.html" TargetMode="External"/><Relationship Id="rId10" Type="http://schemas.openxmlformats.org/officeDocument/2006/relationships/hyperlink" Target="https://www.mhsblueprints.com/wp-content/uploads/2016/02/Sleep-Deprivation.gif" TargetMode="External"/><Relationship Id="rId4" Type="http://schemas.openxmlformats.org/officeDocument/2006/relationships/hyperlink" Target="http://images.clipartpanda.com/college-student-studying-clipart-good-student-clipart-196.jpg" TargetMode="External"/><Relationship Id="rId9" Type="http://schemas.openxmlformats.org/officeDocument/2006/relationships/hyperlink" Target="https://www.urmc.rochester.edu/MediaLibraries/URMCMedia/childrens-hospital/developmental-disabilities/ndbp-site/images/pcs-symbols/deep-breaths.jpg" TargetMode="External"/><Relationship Id="rId14" Type="http://schemas.openxmlformats.org/officeDocument/2006/relationships/hyperlink" Target="http://sas.calpoly.edu/asc/ssl/testanxiety.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90282"/>
            <a:ext cx="9144000" cy="1089492"/>
          </a:xfrm>
        </p:spPr>
        <p:txBody>
          <a:bodyPr/>
          <a:lstStyle/>
          <a:p>
            <a:r>
              <a:rPr lang="en-US" dirty="0" smtClean="0"/>
              <a:t>Study Skills 101</a:t>
            </a:r>
            <a:endParaRPr lang="en-US" dirty="0"/>
          </a:p>
        </p:txBody>
      </p:sp>
      <p:sp>
        <p:nvSpPr>
          <p:cNvPr id="3" name="Subtitle 2"/>
          <p:cNvSpPr>
            <a:spLocks noGrp="1"/>
          </p:cNvSpPr>
          <p:nvPr>
            <p:ph type="subTitle" idx="1"/>
          </p:nvPr>
        </p:nvSpPr>
        <p:spPr>
          <a:xfrm>
            <a:off x="1524000" y="6084791"/>
            <a:ext cx="9144000" cy="389965"/>
          </a:xfrm>
        </p:spPr>
        <p:txBody>
          <a:bodyPr>
            <a:noAutofit/>
          </a:bodyPr>
          <a:lstStyle/>
          <a:p>
            <a:r>
              <a:rPr lang="en-US" sz="3200" b="1" dirty="0" smtClean="0"/>
              <a:t>Overcoming Test Anxiety</a:t>
            </a:r>
            <a:endParaRPr lang="en-US" sz="3200" b="1" dirty="0"/>
          </a:p>
        </p:txBody>
      </p:sp>
    </p:spTree>
    <p:extLst>
      <p:ext uri="{BB962C8B-B14F-4D97-AF65-F5344CB8AC3E}">
        <p14:creationId xmlns:p14="http://schemas.microsoft.com/office/powerpoint/2010/main" val="2073579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During The Test</a:t>
            </a:r>
            <a:endParaRPr lang="en-US" dirty="0"/>
          </a:p>
        </p:txBody>
      </p:sp>
      <p:sp>
        <p:nvSpPr>
          <p:cNvPr id="3" name="Content Placeholder 2"/>
          <p:cNvSpPr>
            <a:spLocks noGrp="1"/>
          </p:cNvSpPr>
          <p:nvPr>
            <p:ph idx="1"/>
          </p:nvPr>
        </p:nvSpPr>
        <p:spPr>
          <a:xfrm>
            <a:off x="838200" y="1825624"/>
            <a:ext cx="10515600" cy="4911351"/>
          </a:xfrm>
        </p:spPr>
        <p:txBody>
          <a:bodyPr>
            <a:normAutofit fontScale="92500" lnSpcReduction="10000"/>
          </a:bodyPr>
          <a:lstStyle/>
          <a:p>
            <a:r>
              <a:rPr lang="en-US" b="1" dirty="0"/>
              <a:t>READ THE DIRECTIONS CAREFULLY</a:t>
            </a:r>
            <a:r>
              <a:rPr lang="en-US" dirty="0"/>
              <a:t>. Directions include vital information such as where to write your answers, how to write your answers, whether spelling counts, if you need to show all your work, etc. You may lose vital points because you didn't follow directions.</a:t>
            </a:r>
          </a:p>
          <a:p>
            <a:r>
              <a:rPr lang="en-US" b="1" dirty="0"/>
              <a:t>Pace yourself and budget your time</a:t>
            </a:r>
            <a:r>
              <a:rPr lang="en-US" dirty="0"/>
              <a:t>. Avoid looking at the clock – just focus on the test.</a:t>
            </a:r>
          </a:p>
          <a:p>
            <a:r>
              <a:rPr lang="en-US" b="1" dirty="0"/>
              <a:t>If you blank on a question, skip it and move on</a:t>
            </a:r>
            <a:r>
              <a:rPr lang="en-US" dirty="0"/>
              <a:t>. Sometimes reading other test questions will help you remember answers to those questions you skipped.</a:t>
            </a:r>
          </a:p>
          <a:p>
            <a:r>
              <a:rPr lang="en-US" b="1" dirty="0"/>
              <a:t>If others are turning in their tests, don't panic.</a:t>
            </a:r>
            <a:r>
              <a:rPr lang="en-US" dirty="0"/>
              <a:t> There's no prize for finishing first. Stay focused.</a:t>
            </a:r>
          </a:p>
          <a:p>
            <a:r>
              <a:rPr lang="en-US" b="1" dirty="0"/>
              <a:t>Remember to relax, breathe, and don't think about fear </a:t>
            </a:r>
            <a:r>
              <a:rPr lang="en-US" dirty="0"/>
              <a:t>or the consequences of the exam. Just put your best foot forward and do your personal best.</a:t>
            </a:r>
          </a:p>
          <a:p>
            <a:endParaRPr lang="en-US" dirty="0"/>
          </a:p>
        </p:txBody>
      </p:sp>
      <p:pic>
        <p:nvPicPr>
          <p:cNvPr id="4" name="Picture 3"/>
          <p:cNvPicPr>
            <a:picLocks noChangeAspect="1"/>
          </p:cNvPicPr>
          <p:nvPr/>
        </p:nvPicPr>
        <p:blipFill>
          <a:blip r:embed="rId2"/>
          <a:stretch>
            <a:fillRect/>
          </a:stretch>
        </p:blipFill>
        <p:spPr>
          <a:xfrm>
            <a:off x="10092018" y="301624"/>
            <a:ext cx="1905000" cy="1524000"/>
          </a:xfrm>
          <a:prstGeom prst="rect">
            <a:avLst/>
          </a:prstGeom>
        </p:spPr>
      </p:pic>
    </p:spTree>
    <p:extLst>
      <p:ext uri="{BB962C8B-B14F-4D97-AF65-F5344CB8AC3E}">
        <p14:creationId xmlns:p14="http://schemas.microsoft.com/office/powerpoint/2010/main" val="260189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After The Test</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FORGET ABOUT IT</a:t>
            </a:r>
            <a:r>
              <a:rPr lang="en-US" dirty="0"/>
              <a:t>. Yes! It's all over. Go home and relax.</a:t>
            </a:r>
          </a:p>
          <a:p>
            <a:r>
              <a:rPr lang="en-US" b="1" dirty="0"/>
              <a:t>Don't talk to others about what was on the exam</a:t>
            </a:r>
            <a:r>
              <a:rPr lang="en-US" dirty="0"/>
              <a:t>. Asking questions such as “What did you get for </a:t>
            </a:r>
            <a:r>
              <a:rPr lang="en-US" dirty="0" smtClean="0"/>
              <a:t>#25</a:t>
            </a:r>
            <a:r>
              <a:rPr lang="en-US" dirty="0"/>
              <a:t>?” will not help you or the other person. Many professors give different versions of the exam (i.e., Version A, B, C) so you might not be asking about the same question. Worrying about an answer after the test is over contributes to test anxiety.</a:t>
            </a:r>
          </a:p>
          <a:p>
            <a:r>
              <a:rPr lang="en-US" b="1" dirty="0"/>
              <a:t>Treat yourself</a:t>
            </a:r>
            <a:r>
              <a:rPr lang="en-US" dirty="0"/>
              <a:t>. If you have no other commitments (i.e., other exams or class), spend some time relaxing and doing a whole lot of nothing.</a:t>
            </a:r>
          </a:p>
          <a:p>
            <a:r>
              <a:rPr lang="en-US" b="1" dirty="0"/>
              <a:t>After a couple of hours, try to list some factors that you think improved your test taking and reduced your test anxiety</a:t>
            </a:r>
            <a:r>
              <a:rPr lang="en-US" dirty="0"/>
              <a:t>. Even if you list only a few, it's still a starting point that will lead to success of overcoming your test anxiety.</a:t>
            </a:r>
          </a:p>
          <a:p>
            <a:endParaRPr lang="en-US" dirty="0"/>
          </a:p>
        </p:txBody>
      </p:sp>
      <p:pic>
        <p:nvPicPr>
          <p:cNvPr id="4" name="Picture 3"/>
          <p:cNvPicPr>
            <a:picLocks noChangeAspect="1"/>
          </p:cNvPicPr>
          <p:nvPr/>
        </p:nvPicPr>
        <p:blipFill>
          <a:blip r:embed="rId2"/>
          <a:stretch>
            <a:fillRect/>
          </a:stretch>
        </p:blipFill>
        <p:spPr>
          <a:xfrm>
            <a:off x="8647580" y="212205"/>
            <a:ext cx="2857500" cy="1643903"/>
          </a:xfrm>
          <a:prstGeom prst="rect">
            <a:avLst/>
          </a:prstGeom>
        </p:spPr>
      </p:pic>
    </p:spTree>
    <p:extLst>
      <p:ext uri="{BB962C8B-B14F-4D97-AF65-F5344CB8AC3E}">
        <p14:creationId xmlns:p14="http://schemas.microsoft.com/office/powerpoint/2010/main" val="58407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About Text Anxiety?</a:t>
            </a:r>
            <a:endParaRPr lang="en-US" dirty="0"/>
          </a:p>
        </p:txBody>
      </p:sp>
      <p:sp>
        <p:nvSpPr>
          <p:cNvPr id="3" name="Content Placeholder 2"/>
          <p:cNvSpPr>
            <a:spLocks noGrp="1"/>
          </p:cNvSpPr>
          <p:nvPr>
            <p:ph idx="1"/>
          </p:nvPr>
        </p:nvSpPr>
        <p:spPr/>
        <p:txBody>
          <a:bodyPr>
            <a:noAutofit/>
          </a:bodyPr>
          <a:lstStyle/>
          <a:p>
            <a:r>
              <a:rPr lang="en-US" sz="3200" dirty="0"/>
              <a:t>The mind is a powerful tool that may work either for you or against you. </a:t>
            </a:r>
            <a:endParaRPr lang="en-US" sz="3200" dirty="0" smtClean="0"/>
          </a:p>
          <a:p>
            <a:r>
              <a:rPr lang="en-US" sz="3200" dirty="0" smtClean="0"/>
              <a:t>Test </a:t>
            </a:r>
            <a:r>
              <a:rPr lang="en-US" sz="3200" dirty="0"/>
              <a:t>anxiety can be controlled with an attitude adjustment. </a:t>
            </a:r>
            <a:endParaRPr lang="en-US" sz="3200" dirty="0" smtClean="0"/>
          </a:p>
          <a:p>
            <a:r>
              <a:rPr lang="en-US" sz="3200" dirty="0" smtClean="0"/>
              <a:t>Visualizing </a:t>
            </a:r>
            <a:r>
              <a:rPr lang="en-US" sz="3200" dirty="0"/>
              <a:t>success can take you a long way. </a:t>
            </a:r>
            <a:endParaRPr lang="en-US" sz="3200" dirty="0" smtClean="0"/>
          </a:p>
          <a:p>
            <a:r>
              <a:rPr lang="en-US" sz="3200" dirty="0" smtClean="0"/>
              <a:t>If </a:t>
            </a:r>
            <a:r>
              <a:rPr lang="en-US" sz="3200" dirty="0"/>
              <a:t>you tell yourself you can't succeed, then you won't. </a:t>
            </a:r>
            <a:endParaRPr lang="en-US" sz="3200" dirty="0" smtClean="0"/>
          </a:p>
          <a:p>
            <a:r>
              <a:rPr lang="en-US" sz="3200" dirty="0" smtClean="0"/>
              <a:t>If </a:t>
            </a:r>
            <a:r>
              <a:rPr lang="en-US" sz="3200" dirty="0"/>
              <a:t>you tell yourself you can succeed and do well, you will. </a:t>
            </a:r>
            <a:endParaRPr lang="en-US" sz="3200" dirty="0" smtClean="0"/>
          </a:p>
          <a:p>
            <a:r>
              <a:rPr lang="en-US" sz="3200" dirty="0" smtClean="0"/>
              <a:t>Start </a:t>
            </a:r>
            <a:r>
              <a:rPr lang="en-US" sz="3200" dirty="0"/>
              <a:t>by preparing before, during, and after an exam.</a:t>
            </a:r>
          </a:p>
          <a:p>
            <a:pPr marL="0" indent="0">
              <a:buNone/>
            </a:pPr>
            <a:endParaRPr lang="en-US" sz="3200" dirty="0"/>
          </a:p>
        </p:txBody>
      </p:sp>
    </p:spTree>
    <p:extLst>
      <p:ext uri="{BB962C8B-B14F-4D97-AF65-F5344CB8AC3E}">
        <p14:creationId xmlns:p14="http://schemas.microsoft.com/office/powerpoint/2010/main" val="3600763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Managing Test Anxiety</a:t>
            </a:r>
            <a:endParaRPr lang="en-US" dirty="0"/>
          </a:p>
        </p:txBody>
      </p:sp>
      <p:sp>
        <p:nvSpPr>
          <p:cNvPr id="3" name="Content Placeholder 2"/>
          <p:cNvSpPr>
            <a:spLocks noGrp="1"/>
          </p:cNvSpPr>
          <p:nvPr>
            <p:ph idx="1"/>
          </p:nvPr>
        </p:nvSpPr>
        <p:spPr>
          <a:xfrm>
            <a:off x="376518" y="1385047"/>
            <a:ext cx="9372600" cy="5311588"/>
          </a:xfrm>
        </p:spPr>
        <p:txBody>
          <a:bodyPr>
            <a:normAutofit lnSpcReduction="10000"/>
          </a:bodyPr>
          <a:lstStyle/>
          <a:p>
            <a:r>
              <a:rPr lang="en-US" b="1" dirty="0"/>
              <a:t>Be prepared.</a:t>
            </a:r>
            <a:r>
              <a:rPr lang="en-US" dirty="0"/>
              <a:t> Develop good study habits. Study at least a week or two before the exam, in smaller increments of time and over a few days (instead of pulling an "all-nighter"). Try to simulate exam conditions by working through a practice test, following the same time constraints.</a:t>
            </a:r>
          </a:p>
          <a:p>
            <a:r>
              <a:rPr lang="en-US" b="1" dirty="0"/>
              <a:t>Develop good test-taking skills.</a:t>
            </a:r>
            <a:r>
              <a:rPr lang="en-US" dirty="0"/>
              <a:t> Read the directions carefully, answer questions you know first and then return to the more difficult ones. Outline essays before you begin to write.</a:t>
            </a:r>
          </a:p>
          <a:p>
            <a:r>
              <a:rPr lang="en-US" b="1" dirty="0"/>
              <a:t>Maintain a positive attitude.</a:t>
            </a:r>
            <a:r>
              <a:rPr lang="en-US" dirty="0"/>
              <a:t> Remember that your self-worth should not be dependent on or defined by a test grade. Creating a system of rewards and reasonable expectations for studying can help to produce effective studying habits. There is no benefit to negative thinking</a:t>
            </a:r>
            <a:r>
              <a:rPr lang="en-US" dirty="0" smtClean="0"/>
              <a:t>.</a:t>
            </a:r>
            <a:endParaRPr lang="en-US" dirty="0"/>
          </a:p>
        </p:txBody>
      </p:sp>
      <p:pic>
        <p:nvPicPr>
          <p:cNvPr id="4" name="Picture 3"/>
          <p:cNvPicPr>
            <a:picLocks noChangeAspect="1"/>
          </p:cNvPicPr>
          <p:nvPr/>
        </p:nvPicPr>
        <p:blipFill>
          <a:blip r:embed="rId2"/>
          <a:stretch>
            <a:fillRect/>
          </a:stretch>
        </p:blipFill>
        <p:spPr>
          <a:xfrm>
            <a:off x="9386048" y="2043099"/>
            <a:ext cx="2569254" cy="3448958"/>
          </a:xfrm>
          <a:prstGeom prst="rect">
            <a:avLst/>
          </a:prstGeom>
        </p:spPr>
      </p:pic>
    </p:spTree>
    <p:extLst>
      <p:ext uri="{BB962C8B-B14F-4D97-AF65-F5344CB8AC3E}">
        <p14:creationId xmlns:p14="http://schemas.microsoft.com/office/powerpoint/2010/main" val="327106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25" y="212205"/>
            <a:ext cx="11084375" cy="1325563"/>
          </a:xfrm>
        </p:spPr>
        <p:txBody>
          <a:bodyPr/>
          <a:lstStyle/>
          <a:p>
            <a:r>
              <a:rPr lang="en-US" dirty="0" smtClean="0"/>
              <a:t>Tips for Managing Test Anxiety (continued)</a:t>
            </a:r>
            <a:endParaRPr lang="en-US" dirty="0"/>
          </a:p>
        </p:txBody>
      </p:sp>
      <p:sp>
        <p:nvSpPr>
          <p:cNvPr id="3" name="Content Placeholder 2"/>
          <p:cNvSpPr>
            <a:spLocks noGrp="1"/>
          </p:cNvSpPr>
          <p:nvPr>
            <p:ph idx="1"/>
          </p:nvPr>
        </p:nvSpPr>
        <p:spPr>
          <a:xfrm>
            <a:off x="376518" y="1385047"/>
            <a:ext cx="11564470" cy="5311588"/>
          </a:xfrm>
        </p:spPr>
        <p:txBody>
          <a:bodyPr>
            <a:normAutofit/>
          </a:bodyPr>
          <a:lstStyle/>
          <a:p>
            <a:r>
              <a:rPr lang="en-US" b="1" dirty="0" smtClean="0"/>
              <a:t>Stay </a:t>
            </a:r>
            <a:r>
              <a:rPr lang="en-US" b="1" dirty="0"/>
              <a:t>focused.</a:t>
            </a:r>
            <a:r>
              <a:rPr lang="en-US" dirty="0"/>
              <a:t> Concentrate on the test, not other students during your exams. Try not to talk to other students about the subject material before taking an exam.</a:t>
            </a:r>
          </a:p>
          <a:p>
            <a:r>
              <a:rPr lang="en-US" b="1" dirty="0"/>
              <a:t>Practice relaxation techniques.</a:t>
            </a:r>
            <a:r>
              <a:rPr lang="en-US" dirty="0"/>
              <a:t> If you feel stressed during the exam, take deep, slow breaths and consciously relax your muscles, one at a time. This can invigorate your body and will allow you to better focus on the exam.</a:t>
            </a:r>
          </a:p>
          <a:p>
            <a:r>
              <a:rPr lang="en-US" b="1" dirty="0"/>
              <a:t>Stay healthy.</a:t>
            </a:r>
            <a:r>
              <a:rPr lang="en-US" dirty="0"/>
              <a:t> Get enough sleep, eat healthfully, exercise and allow for personal time. If you are exhausted—physically or emotionally—it will be more difficult for you to handle stress and anxiety.</a:t>
            </a:r>
          </a:p>
          <a:p>
            <a:r>
              <a:rPr lang="en-US" b="1" dirty="0"/>
              <a:t>Visit the counseling center.</a:t>
            </a:r>
            <a:r>
              <a:rPr lang="en-US" dirty="0"/>
              <a:t> Schools are aware of the toll exams can take on students. They have offices or programs specifically dedicated to helping you and providing additional educational support so that you can be successful.</a:t>
            </a:r>
          </a:p>
          <a:p>
            <a:endParaRPr lang="en-US" dirty="0"/>
          </a:p>
        </p:txBody>
      </p:sp>
      <p:pic>
        <p:nvPicPr>
          <p:cNvPr id="4" name="Picture 3"/>
          <p:cNvPicPr>
            <a:picLocks noChangeAspect="1"/>
          </p:cNvPicPr>
          <p:nvPr/>
        </p:nvPicPr>
        <p:blipFill rotWithShape="1">
          <a:blip r:embed="rId2"/>
          <a:srcRect l="4803" t="10362" b="5259"/>
          <a:stretch/>
        </p:blipFill>
        <p:spPr>
          <a:xfrm flipH="1">
            <a:off x="10071845" y="198758"/>
            <a:ext cx="1869141" cy="1339010"/>
          </a:xfrm>
          <a:prstGeom prst="rect">
            <a:avLst/>
          </a:prstGeom>
        </p:spPr>
      </p:pic>
    </p:spTree>
    <p:extLst>
      <p:ext uri="{BB962C8B-B14F-4D97-AF65-F5344CB8AC3E}">
        <p14:creationId xmlns:p14="http://schemas.microsoft.com/office/powerpoint/2010/main" val="415262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19"/>
            <a:ext cx="10515600" cy="1325563"/>
          </a:xfrm>
        </p:spPr>
        <p:txBody>
          <a:bodyPr/>
          <a:lstStyle/>
          <a:p>
            <a:r>
              <a:rPr lang="en-US" dirty="0" smtClean="0"/>
              <a:t>References</a:t>
            </a:r>
            <a:endParaRPr lang="en-US" dirty="0"/>
          </a:p>
        </p:txBody>
      </p:sp>
      <p:sp>
        <p:nvSpPr>
          <p:cNvPr id="3" name="Content Placeholder 2"/>
          <p:cNvSpPr>
            <a:spLocks noGrp="1"/>
          </p:cNvSpPr>
          <p:nvPr>
            <p:ph idx="1"/>
          </p:nvPr>
        </p:nvSpPr>
        <p:spPr>
          <a:xfrm>
            <a:off x="228600" y="1290918"/>
            <a:ext cx="11766176" cy="5343245"/>
          </a:xfrm>
        </p:spPr>
        <p:txBody>
          <a:bodyPr>
            <a:normAutofit fontScale="47500" lnSpcReduction="20000"/>
          </a:bodyPr>
          <a:lstStyle/>
          <a:p>
            <a:r>
              <a:rPr lang="en-US" dirty="0" smtClean="0"/>
              <a:t>Bad Grades Clipart. (2017). Clipart Fest. </a:t>
            </a:r>
            <a:r>
              <a:rPr lang="en-US" dirty="0"/>
              <a:t>Retrieved March 17, 2017, from </a:t>
            </a:r>
            <a:r>
              <a:rPr lang="en-US" dirty="0">
                <a:hlinkClick r:id="rId2"/>
              </a:rPr>
              <a:t>https://</a:t>
            </a:r>
            <a:r>
              <a:rPr lang="en-US" dirty="0" smtClean="0">
                <a:hlinkClick r:id="rId2"/>
              </a:rPr>
              <a:t>img.clipartfest.com/1872b43ed3e0d427943f2011e3d7d8ce_bad-grade-clipart-1-bad-grades-clipart_1567-917.jpeg</a:t>
            </a:r>
            <a:r>
              <a:rPr lang="en-US" dirty="0" smtClean="0"/>
              <a:t> </a:t>
            </a:r>
            <a:endParaRPr lang="en-US" dirty="0"/>
          </a:p>
          <a:p>
            <a:r>
              <a:rPr lang="en-US" dirty="0" smtClean="0"/>
              <a:t>Child Sleeping. (2017). Clipart Panda. </a:t>
            </a:r>
            <a:r>
              <a:rPr lang="en-US" dirty="0"/>
              <a:t>Retrieved March 17, 2017, from </a:t>
            </a:r>
            <a:r>
              <a:rPr lang="en-US" dirty="0">
                <a:hlinkClick r:id="rId3"/>
              </a:rPr>
              <a:t>http://</a:t>
            </a:r>
            <a:r>
              <a:rPr lang="en-US" dirty="0" smtClean="0">
                <a:hlinkClick r:id="rId3"/>
              </a:rPr>
              <a:t>images.clipartpanda.com/supervision-clipart-sleep.gif</a:t>
            </a:r>
            <a:r>
              <a:rPr lang="en-US" dirty="0" smtClean="0"/>
              <a:t> </a:t>
            </a:r>
            <a:endParaRPr lang="en-US" dirty="0"/>
          </a:p>
          <a:p>
            <a:r>
              <a:rPr lang="en-US" dirty="0" smtClean="0"/>
              <a:t>College Student Studying. (2017). Clip Art Panda. </a:t>
            </a:r>
            <a:r>
              <a:rPr lang="en-US" dirty="0"/>
              <a:t>Retrieved March 17, 2017, from </a:t>
            </a:r>
            <a:r>
              <a:rPr lang="en-US" dirty="0">
                <a:hlinkClick r:id="rId4"/>
              </a:rPr>
              <a:t>http://</a:t>
            </a:r>
            <a:r>
              <a:rPr lang="en-US" dirty="0" smtClean="0">
                <a:hlinkClick r:id="rId4"/>
              </a:rPr>
              <a:t>images.clipartpanda.com/college-student-studying-clipart-good-student-clipart-196.jpg</a:t>
            </a:r>
            <a:r>
              <a:rPr lang="en-US" dirty="0" smtClean="0"/>
              <a:t> </a:t>
            </a:r>
            <a:endParaRPr lang="en-US" dirty="0"/>
          </a:p>
          <a:p>
            <a:r>
              <a:rPr lang="en-US" dirty="0" smtClean="0"/>
              <a:t>Following Directions Clipart. (2017). Clipar</a:t>
            </a:r>
            <a:r>
              <a:rPr lang="en-US" dirty="0" smtClean="0"/>
              <a:t>t Fest. </a:t>
            </a:r>
            <a:r>
              <a:rPr lang="en-US" dirty="0" smtClean="0"/>
              <a:t>Retrieved March 17, 2017</a:t>
            </a:r>
            <a:r>
              <a:rPr lang="en-US" dirty="0"/>
              <a:t>, from </a:t>
            </a:r>
            <a:r>
              <a:rPr lang="en-US" dirty="0">
                <a:hlinkClick r:id="rId5"/>
              </a:rPr>
              <a:t>https://img.clipartfest.com/0af660eb7ad86c37e80f52d4a739e111_-</a:t>
            </a:r>
            <a:r>
              <a:rPr lang="en-US" dirty="0" smtClean="0">
                <a:hlinkClick r:id="rId5"/>
              </a:rPr>
              <a:t>not-following-directions-clipart-following-directions_200-160.gif</a:t>
            </a:r>
            <a:r>
              <a:rPr lang="en-US" dirty="0" smtClean="0"/>
              <a:t> </a:t>
            </a:r>
            <a:endParaRPr lang="en-US" dirty="0"/>
          </a:p>
          <a:p>
            <a:r>
              <a:rPr lang="en-US" dirty="0" smtClean="0"/>
              <a:t>How to Study Clipart. (2017). Milwaukee Area Technical College. </a:t>
            </a:r>
            <a:r>
              <a:rPr lang="en-US" dirty="0"/>
              <a:t>Retrieved March 17, 2017, from </a:t>
            </a:r>
            <a:r>
              <a:rPr lang="en-US" dirty="0">
                <a:hlinkClick r:id="rId6"/>
              </a:rPr>
              <a:t>http://</a:t>
            </a:r>
            <a:r>
              <a:rPr lang="en-US" dirty="0" smtClean="0">
                <a:hlinkClick r:id="rId6"/>
              </a:rPr>
              <a:t>s3.amazonaws.com/libapps/accounts/20860/images/student-writing-clipart-free-clipart-images.jpg</a:t>
            </a:r>
            <a:r>
              <a:rPr lang="en-US" dirty="0" smtClean="0"/>
              <a:t> </a:t>
            </a:r>
            <a:endParaRPr lang="en-US" dirty="0"/>
          </a:p>
          <a:p>
            <a:r>
              <a:rPr lang="en-US" dirty="0" smtClean="0"/>
              <a:t>Nervous Face Clipart. (2017). A Perfect World. </a:t>
            </a:r>
            <a:r>
              <a:rPr lang="en-US" dirty="0"/>
              <a:t>Retrieved March 17, 2017, from </a:t>
            </a:r>
            <a:r>
              <a:rPr lang="en-US" dirty="0">
                <a:hlinkClick r:id="rId7"/>
              </a:rPr>
              <a:t>http://</a:t>
            </a:r>
            <a:r>
              <a:rPr lang="en-US" dirty="0" smtClean="0">
                <a:hlinkClick r:id="rId7"/>
              </a:rPr>
              <a:t>www.aperfectworld.org/clipart/emotions/nervous02.png</a:t>
            </a:r>
            <a:r>
              <a:rPr lang="en-US" dirty="0" smtClean="0"/>
              <a:t> </a:t>
            </a:r>
            <a:endParaRPr lang="en-US" dirty="0"/>
          </a:p>
          <a:p>
            <a:r>
              <a:rPr lang="en-US" dirty="0" smtClean="0"/>
              <a:t>Overcoming </a:t>
            </a:r>
            <a:r>
              <a:rPr lang="en-US" dirty="0" smtClean="0"/>
              <a:t>Test Anxiety. (2017). Study Guides and Strategies. </a:t>
            </a:r>
            <a:r>
              <a:rPr lang="en-US" dirty="0"/>
              <a:t>Retrieved March 17, 2017, from </a:t>
            </a:r>
            <a:r>
              <a:rPr lang="en-US" dirty="0">
                <a:hlinkClick r:id="rId8"/>
              </a:rPr>
              <a:t>http://</a:t>
            </a:r>
            <a:r>
              <a:rPr lang="en-US" dirty="0" smtClean="0">
                <a:hlinkClick r:id="rId8"/>
              </a:rPr>
              <a:t>www.studygs.net/tstprp8.htm</a:t>
            </a:r>
            <a:r>
              <a:rPr lang="en-US" dirty="0" smtClean="0"/>
              <a:t> </a:t>
            </a:r>
          </a:p>
          <a:p>
            <a:r>
              <a:rPr lang="en-US" dirty="0" smtClean="0"/>
              <a:t>Person Taking a Deep Breath Clipart. (2017). URMC Rochester. </a:t>
            </a:r>
            <a:r>
              <a:rPr lang="en-US" dirty="0"/>
              <a:t>Retrieved March 17, 2017, from </a:t>
            </a:r>
            <a:r>
              <a:rPr lang="en-US" dirty="0">
                <a:hlinkClick r:id="rId9"/>
              </a:rPr>
              <a:t>https://</a:t>
            </a:r>
            <a:r>
              <a:rPr lang="en-US" dirty="0" smtClean="0">
                <a:hlinkClick r:id="rId9"/>
              </a:rPr>
              <a:t>www.urmc.rochester.edu/MediaLibraries/URMCMedia/childrens-hospital/developmental-disabilities/ndbp-site/images/pcs-symbols/deep-breaths.jpg</a:t>
            </a:r>
            <a:r>
              <a:rPr lang="en-US" dirty="0" smtClean="0"/>
              <a:t> </a:t>
            </a:r>
            <a:endParaRPr lang="en-US" dirty="0"/>
          </a:p>
          <a:p>
            <a:r>
              <a:rPr lang="en-US" dirty="0" smtClean="0"/>
              <a:t>Poor Night’s Sleep Clipart. (2016). MHS Blueprints. </a:t>
            </a:r>
            <a:r>
              <a:rPr lang="en-US" dirty="0"/>
              <a:t>Retrieved March 17, 2017, from </a:t>
            </a:r>
            <a:r>
              <a:rPr lang="en-US" dirty="0">
                <a:hlinkClick r:id="rId10"/>
              </a:rPr>
              <a:t>https://</a:t>
            </a:r>
            <a:r>
              <a:rPr lang="en-US" dirty="0" smtClean="0">
                <a:hlinkClick r:id="rId10"/>
              </a:rPr>
              <a:t>www.mhsblueprints.com/wp-content/uploads/2016/02/Sleep-Deprivation.gif</a:t>
            </a:r>
            <a:r>
              <a:rPr lang="en-US" dirty="0" smtClean="0"/>
              <a:t> </a:t>
            </a:r>
            <a:endParaRPr lang="en-US" dirty="0" smtClean="0"/>
          </a:p>
          <a:p>
            <a:r>
              <a:rPr lang="en-US" dirty="0" smtClean="0"/>
              <a:t>Relaxing on the Beach. (2017). Clipart Kid. Retrieved March 17, 2017</a:t>
            </a:r>
            <a:r>
              <a:rPr lang="en-US" dirty="0"/>
              <a:t>, from </a:t>
            </a:r>
            <a:r>
              <a:rPr lang="en-US" dirty="0">
                <a:hlinkClick r:id="rId11"/>
              </a:rPr>
              <a:t>http://</a:t>
            </a:r>
            <a:r>
              <a:rPr lang="en-US" dirty="0" smtClean="0">
                <a:hlinkClick r:id="rId11"/>
              </a:rPr>
              <a:t>www.clipartkid.com/images/497/hawaii-beach-clipart-cliparthut-free-clipart-Na6zKT-clipart.jpg</a:t>
            </a:r>
            <a:r>
              <a:rPr lang="en-US" dirty="0" smtClean="0"/>
              <a:t> </a:t>
            </a:r>
            <a:endParaRPr lang="en-US" dirty="0"/>
          </a:p>
          <a:p>
            <a:r>
              <a:rPr lang="en-US" dirty="0" smtClean="0"/>
              <a:t>Student Taking a Test Clipart. (2017). </a:t>
            </a:r>
            <a:r>
              <a:rPr lang="en-US" dirty="0" smtClean="0"/>
              <a:t>Study </a:t>
            </a:r>
            <a:r>
              <a:rPr lang="en-US" dirty="0" err="1" smtClean="0"/>
              <a:t>Pedia</a:t>
            </a:r>
            <a:r>
              <a:rPr lang="en-US" dirty="0" smtClean="0"/>
              <a:t>. </a:t>
            </a:r>
            <a:r>
              <a:rPr lang="en-US" dirty="0"/>
              <a:t>Retrieved March 17, 2017, from </a:t>
            </a:r>
            <a:r>
              <a:rPr lang="en-US" dirty="0">
                <a:hlinkClick r:id="rId12"/>
              </a:rPr>
              <a:t>https://</a:t>
            </a:r>
            <a:r>
              <a:rPr lang="en-US" dirty="0" smtClean="0">
                <a:hlinkClick r:id="rId12"/>
              </a:rPr>
              <a:t>studypedia.com/wp-content/uploads/2016/02/student-taking-a-test-clipart-children-exam.gif</a:t>
            </a:r>
            <a:r>
              <a:rPr lang="en-US" dirty="0" smtClean="0"/>
              <a:t> </a:t>
            </a:r>
            <a:endParaRPr lang="en-US" dirty="0" smtClean="0"/>
          </a:p>
          <a:p>
            <a:r>
              <a:rPr lang="en-US" dirty="0" smtClean="0"/>
              <a:t>Text </a:t>
            </a:r>
            <a:r>
              <a:rPr lang="en-US" dirty="0" smtClean="0"/>
              <a:t>Anxiety. (2017). Anxiety and Depression Association of America. </a:t>
            </a:r>
            <a:r>
              <a:rPr lang="en-US" dirty="0"/>
              <a:t>Retrieved March 17, 2017, from </a:t>
            </a:r>
            <a:r>
              <a:rPr lang="en-US" dirty="0">
                <a:hlinkClick r:id="rId13"/>
              </a:rPr>
              <a:t>https://</a:t>
            </a:r>
            <a:r>
              <a:rPr lang="en-US" dirty="0" smtClean="0">
                <a:hlinkClick r:id="rId13"/>
              </a:rPr>
              <a:t>www.adaa.org/living-with-anxiety/children/test-anxiety</a:t>
            </a:r>
            <a:r>
              <a:rPr lang="en-US" dirty="0" smtClean="0"/>
              <a:t> </a:t>
            </a:r>
            <a:endParaRPr lang="en-US" dirty="0"/>
          </a:p>
          <a:p>
            <a:r>
              <a:rPr lang="en-US" dirty="0" smtClean="0"/>
              <a:t>Test Anxiety. </a:t>
            </a:r>
            <a:r>
              <a:rPr lang="en-US" dirty="0"/>
              <a:t>(2017). California Polytechnic State </a:t>
            </a:r>
            <a:r>
              <a:rPr lang="en-US" dirty="0" smtClean="0"/>
              <a:t>University. </a:t>
            </a:r>
            <a:r>
              <a:rPr lang="en-US" dirty="0"/>
              <a:t>Retrieved March 17, 2017, from </a:t>
            </a:r>
            <a:r>
              <a:rPr lang="en-US" dirty="0">
                <a:hlinkClick r:id="rId14"/>
              </a:rPr>
              <a:t>http://</a:t>
            </a:r>
            <a:r>
              <a:rPr lang="en-US" dirty="0" smtClean="0">
                <a:hlinkClick r:id="rId14"/>
              </a:rPr>
              <a:t>sas.calpoly.edu/asc/ssl/testanxiety.html</a:t>
            </a:r>
            <a:r>
              <a:rPr lang="en-US" dirty="0" smtClean="0"/>
              <a:t> </a:t>
            </a:r>
            <a:endParaRPr lang="en-US" dirty="0"/>
          </a:p>
          <a:p>
            <a:r>
              <a:rPr lang="en-US" dirty="0" smtClean="0"/>
              <a:t>Test Anxiety. (2017). Kids Health. Retrieved March 17, 2017, from </a:t>
            </a:r>
            <a:r>
              <a:rPr lang="en-US" dirty="0" smtClean="0">
                <a:hlinkClick r:id="rId15"/>
              </a:rPr>
              <a:t>http://kidshealth.org/en/teens/test-anxiety.html</a:t>
            </a:r>
            <a:r>
              <a:rPr lang="en-US" dirty="0" smtClean="0"/>
              <a:t> </a:t>
            </a:r>
          </a:p>
          <a:p>
            <a:r>
              <a:rPr lang="en-US" dirty="0" smtClean="0"/>
              <a:t>Test Anxiety Clipart. (2017). MHS Counseling Corner. </a:t>
            </a:r>
            <a:r>
              <a:rPr lang="en-US" dirty="0"/>
              <a:t>Retrieved March 17, 2017, from </a:t>
            </a:r>
            <a:r>
              <a:rPr lang="en-US" dirty="0">
                <a:hlinkClick r:id="rId16"/>
              </a:rPr>
              <a:t>https://</a:t>
            </a:r>
            <a:r>
              <a:rPr lang="en-US" dirty="0" smtClean="0">
                <a:hlinkClick r:id="rId16"/>
              </a:rPr>
              <a:t>activerain-store.s3.amazonaws.com/image_store/uploads/agents/askmary/files/Test%20angst.jpg</a:t>
            </a:r>
            <a:r>
              <a:rPr lang="en-US" dirty="0" smtClean="0"/>
              <a:t> </a:t>
            </a:r>
            <a:endParaRPr lang="en-US" dirty="0"/>
          </a:p>
        </p:txBody>
      </p:sp>
    </p:spTree>
    <p:extLst>
      <p:ext uri="{BB962C8B-B14F-4D97-AF65-F5344CB8AC3E}">
        <p14:creationId xmlns:p14="http://schemas.microsoft.com/office/powerpoint/2010/main" val="289295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101"/>
            <a:ext cx="10515600" cy="1325563"/>
          </a:xfrm>
        </p:spPr>
        <p:txBody>
          <a:bodyPr/>
          <a:lstStyle/>
          <a:p>
            <a:r>
              <a:rPr lang="en-US" dirty="0" smtClean="0"/>
              <a:t>Activities</a:t>
            </a:r>
            <a:endParaRPr lang="en-US" dirty="0"/>
          </a:p>
        </p:txBody>
      </p:sp>
      <p:sp>
        <p:nvSpPr>
          <p:cNvPr id="3" name="Content Placeholder 2"/>
          <p:cNvSpPr>
            <a:spLocks noGrp="1"/>
          </p:cNvSpPr>
          <p:nvPr>
            <p:ph idx="1"/>
          </p:nvPr>
        </p:nvSpPr>
        <p:spPr/>
        <p:txBody>
          <a:bodyPr/>
          <a:lstStyle/>
          <a:p>
            <a:r>
              <a:rPr lang="en-US" dirty="0" smtClean="0"/>
              <a:t>Overcoming Test Anxiety Worksheet</a:t>
            </a:r>
          </a:p>
          <a:p>
            <a:r>
              <a:rPr lang="en-US" dirty="0" smtClean="0"/>
              <a:t>Overcoming Test Anxiety Quiz</a:t>
            </a:r>
          </a:p>
          <a:p>
            <a:r>
              <a:rPr lang="en-US" dirty="0" smtClean="0"/>
              <a:t>Overcoming Test Anxiety </a:t>
            </a:r>
            <a:r>
              <a:rPr lang="en-US" dirty="0" smtClean="0"/>
              <a:t>Flyer</a:t>
            </a:r>
          </a:p>
          <a:p>
            <a:pPr lvl="1"/>
            <a:r>
              <a:rPr lang="en-US" dirty="0" smtClean="0"/>
              <a:t>Create a flyer with the following information:</a:t>
            </a:r>
          </a:p>
          <a:p>
            <a:pPr lvl="2"/>
            <a:r>
              <a:rPr lang="en-US" dirty="0" smtClean="0"/>
              <a:t>What is Anxiety?</a:t>
            </a:r>
          </a:p>
          <a:p>
            <a:pPr lvl="2"/>
            <a:r>
              <a:rPr lang="en-US" dirty="0" smtClean="0"/>
              <a:t>Causes of Anxiety</a:t>
            </a:r>
          </a:p>
          <a:p>
            <a:pPr lvl="2"/>
            <a:r>
              <a:rPr lang="en-US" dirty="0" smtClean="0"/>
              <a:t>Symptoms of Anxiety</a:t>
            </a:r>
          </a:p>
          <a:p>
            <a:pPr lvl="2"/>
            <a:r>
              <a:rPr lang="en-US" dirty="0" smtClean="0"/>
              <a:t>Tips</a:t>
            </a:r>
          </a:p>
          <a:p>
            <a:r>
              <a:rPr lang="en-US" dirty="0" smtClean="0"/>
              <a:t>Test </a:t>
            </a:r>
            <a:r>
              <a:rPr lang="en-US" dirty="0"/>
              <a:t>Anxiety Inventory</a:t>
            </a:r>
          </a:p>
        </p:txBody>
      </p:sp>
    </p:spTree>
    <p:extLst>
      <p:ext uri="{BB962C8B-B14F-4D97-AF65-F5344CB8AC3E}">
        <p14:creationId xmlns:p14="http://schemas.microsoft.com/office/powerpoint/2010/main" val="395507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994" y="167061"/>
            <a:ext cx="10515600" cy="1325563"/>
          </a:xfrm>
        </p:spPr>
        <p:txBody>
          <a:bodyPr/>
          <a:lstStyle/>
          <a:p>
            <a:r>
              <a:rPr lang="en-US" dirty="0" smtClean="0"/>
              <a:t>What is Test Anxiety?</a:t>
            </a:r>
            <a:endParaRPr lang="en-US" dirty="0"/>
          </a:p>
        </p:txBody>
      </p:sp>
      <p:sp>
        <p:nvSpPr>
          <p:cNvPr id="3" name="Content Placeholder 2"/>
          <p:cNvSpPr>
            <a:spLocks noGrp="1"/>
          </p:cNvSpPr>
          <p:nvPr>
            <p:ph idx="1"/>
          </p:nvPr>
        </p:nvSpPr>
        <p:spPr>
          <a:xfrm>
            <a:off x="282388" y="1331260"/>
            <a:ext cx="11604812" cy="5392270"/>
          </a:xfrm>
        </p:spPr>
        <p:txBody>
          <a:bodyPr>
            <a:normAutofit fontScale="92500"/>
          </a:bodyPr>
          <a:lstStyle/>
          <a:p>
            <a:pPr fontAlgn="base"/>
            <a:r>
              <a:rPr lang="en-US" dirty="0"/>
              <a:t>Test anxiety is actually a type of </a:t>
            </a:r>
            <a:r>
              <a:rPr lang="en-US" b="1" dirty="0"/>
              <a:t>performance anxiety</a:t>
            </a:r>
            <a:r>
              <a:rPr lang="en-US" dirty="0"/>
              <a:t> — a feeling someone might have in a situation where performance really counts or when the pressure's on to do well. For example, a person might have performance anxiety just before trying out for the school play, singing a solo on stage, getting into position at the pitcher's mound, stepping onto the platform in a diving meet, or going into an important interview.</a:t>
            </a:r>
          </a:p>
          <a:p>
            <a:pPr fontAlgn="base"/>
            <a:r>
              <a:rPr lang="en-US" dirty="0"/>
              <a:t>Like other situations in which a person might feel performance anxiety, test anxiety can bring on "butterflies," a stomachache, or a tension headache. Some people might feel shaky or sweaty, or feel their heart beating quickly as they wait for the test to be given out. A student with really strong test anxiety may even feel like he or she might pass out or throw up.</a:t>
            </a:r>
          </a:p>
          <a:p>
            <a:pPr fontAlgn="base"/>
            <a:r>
              <a:rPr lang="en-US" dirty="0"/>
              <a:t>Test anxiety is not the same as doing poorly on a certain test because your mind is on something else. Most people know that having other things on their minds — such as a breakup or the death of someone close — can interfere with their concentration and prevent them from doing their best on a test.</a:t>
            </a:r>
          </a:p>
          <a:p>
            <a:pPr marL="0" indent="0">
              <a:buNone/>
            </a:pPr>
            <a:endParaRPr lang="en-US" dirty="0"/>
          </a:p>
        </p:txBody>
      </p:sp>
    </p:spTree>
    <p:extLst>
      <p:ext uri="{BB962C8B-B14F-4D97-AF65-F5344CB8AC3E}">
        <p14:creationId xmlns:p14="http://schemas.microsoft.com/office/powerpoint/2010/main" val="1007868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314"/>
            <a:ext cx="10515600" cy="1325563"/>
          </a:xfrm>
        </p:spPr>
        <p:txBody>
          <a:bodyPr/>
          <a:lstStyle/>
          <a:p>
            <a:r>
              <a:rPr lang="en-US" dirty="0" smtClean="0"/>
              <a:t>What Causes Anxiety?</a:t>
            </a:r>
            <a:endParaRPr lang="en-US" dirty="0"/>
          </a:p>
        </p:txBody>
      </p:sp>
      <p:sp>
        <p:nvSpPr>
          <p:cNvPr id="3" name="Content Placeholder 2"/>
          <p:cNvSpPr>
            <a:spLocks noGrp="1"/>
          </p:cNvSpPr>
          <p:nvPr>
            <p:ph idx="1"/>
          </p:nvPr>
        </p:nvSpPr>
        <p:spPr>
          <a:xfrm>
            <a:off x="838200" y="1825624"/>
            <a:ext cx="10515600" cy="4924799"/>
          </a:xfrm>
        </p:spPr>
        <p:txBody>
          <a:bodyPr>
            <a:normAutofit/>
          </a:bodyPr>
          <a:lstStyle/>
          <a:p>
            <a:r>
              <a:rPr lang="en-US" sz="3200" b="1" dirty="0"/>
              <a:t>Fear of </a:t>
            </a:r>
            <a:r>
              <a:rPr lang="en-US" sz="3200" b="1" dirty="0" smtClean="0"/>
              <a:t>Failure.</a:t>
            </a:r>
            <a:r>
              <a:rPr lang="en-US" sz="3200" dirty="0"/>
              <a:t> While the pressure to perform can act as a motivator, it can also be devastating to individuals who tie their self-worth to the outcome of a test.</a:t>
            </a:r>
          </a:p>
          <a:p>
            <a:r>
              <a:rPr lang="en-US" sz="3200" b="1" dirty="0"/>
              <a:t>Lack of </a:t>
            </a:r>
            <a:r>
              <a:rPr lang="en-US" sz="3200" b="1" dirty="0" smtClean="0"/>
              <a:t>Preparation.</a:t>
            </a:r>
            <a:r>
              <a:rPr lang="en-US" sz="3200" dirty="0"/>
              <a:t> Waiting until the last minute or not studying at all can leave individuals feeling anxious and overwhelmed.</a:t>
            </a:r>
          </a:p>
          <a:p>
            <a:r>
              <a:rPr lang="en-US" sz="3200" b="1" dirty="0"/>
              <a:t>Poor </a:t>
            </a:r>
            <a:r>
              <a:rPr lang="en-US" sz="3200" b="1" dirty="0" smtClean="0"/>
              <a:t>Test History.</a:t>
            </a:r>
            <a:r>
              <a:rPr lang="en-US" sz="3200" dirty="0"/>
              <a:t> Previous problems or bad experiences with test-taking can lead to a negative mindset and influence performance on future tests.</a:t>
            </a:r>
          </a:p>
        </p:txBody>
      </p:sp>
      <p:pic>
        <p:nvPicPr>
          <p:cNvPr id="5" name="Picture 4"/>
          <p:cNvPicPr>
            <a:picLocks noChangeAspect="1"/>
          </p:cNvPicPr>
          <p:nvPr/>
        </p:nvPicPr>
        <p:blipFill>
          <a:blip r:embed="rId2"/>
          <a:stretch>
            <a:fillRect/>
          </a:stretch>
        </p:blipFill>
        <p:spPr>
          <a:xfrm>
            <a:off x="9079566" y="296956"/>
            <a:ext cx="2800350" cy="1638300"/>
          </a:xfrm>
          <a:prstGeom prst="rect">
            <a:avLst/>
          </a:prstGeom>
        </p:spPr>
      </p:pic>
    </p:spTree>
    <p:extLst>
      <p:ext uri="{BB962C8B-B14F-4D97-AF65-F5344CB8AC3E}">
        <p14:creationId xmlns:p14="http://schemas.microsoft.com/office/powerpoint/2010/main" val="822156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Test Anxiety</a:t>
            </a:r>
            <a:endParaRPr lang="en-US" dirty="0"/>
          </a:p>
        </p:txBody>
      </p:sp>
      <p:sp>
        <p:nvSpPr>
          <p:cNvPr id="3" name="Content Placeholder 2"/>
          <p:cNvSpPr>
            <a:spLocks noGrp="1"/>
          </p:cNvSpPr>
          <p:nvPr>
            <p:ph idx="1"/>
          </p:nvPr>
        </p:nvSpPr>
        <p:spPr>
          <a:xfrm>
            <a:off x="838200" y="1250576"/>
            <a:ext cx="7808259" cy="5351929"/>
          </a:xfrm>
        </p:spPr>
        <p:txBody>
          <a:bodyPr>
            <a:normAutofit lnSpcReduction="10000"/>
          </a:bodyPr>
          <a:lstStyle/>
          <a:p>
            <a:r>
              <a:rPr lang="en-US" b="1" dirty="0"/>
              <a:t>Physical </a:t>
            </a:r>
            <a:r>
              <a:rPr lang="en-US" b="1" dirty="0" smtClean="0"/>
              <a:t>Symptoms.</a:t>
            </a:r>
            <a:r>
              <a:rPr lang="en-US" dirty="0"/>
              <a:t> Headache, nausea, diarrhea, excessive sweating, shortness of breath, rapid heartbeat, light-headedness and feeling faint can all occur. Test anxiety can lead to a panic attack, which is the abrupt onset of intense fear or discomfort in which individuals may feel like they are unable to breathe or having a heart attack.</a:t>
            </a:r>
          </a:p>
          <a:p>
            <a:r>
              <a:rPr lang="en-US" b="1" dirty="0"/>
              <a:t>Emotional </a:t>
            </a:r>
            <a:r>
              <a:rPr lang="en-US" b="1" dirty="0" smtClean="0"/>
              <a:t>Symptoms.</a:t>
            </a:r>
            <a:r>
              <a:rPr lang="en-US" dirty="0"/>
              <a:t> Feelings of anger, fear, helplessness and disappointment are common emotional responses to test anxiety.</a:t>
            </a:r>
          </a:p>
          <a:p>
            <a:r>
              <a:rPr lang="en-US" b="1" dirty="0"/>
              <a:t>Behavioral/Cognitive </a:t>
            </a:r>
            <a:r>
              <a:rPr lang="en-US" b="1" dirty="0" smtClean="0"/>
              <a:t>Symptoms.</a:t>
            </a:r>
            <a:r>
              <a:rPr lang="en-US" dirty="0"/>
              <a:t> Difficulty concentrating, thinking negatively and comparing yourself to others are common symptoms of test anxiety.</a:t>
            </a:r>
          </a:p>
          <a:p>
            <a:pPr marL="0" indent="0">
              <a:buNone/>
            </a:pPr>
            <a:endParaRPr lang="en-US" dirty="0"/>
          </a:p>
        </p:txBody>
      </p:sp>
      <p:pic>
        <p:nvPicPr>
          <p:cNvPr id="4" name="Picture 3"/>
          <p:cNvPicPr>
            <a:picLocks noChangeAspect="1"/>
          </p:cNvPicPr>
          <p:nvPr/>
        </p:nvPicPr>
        <p:blipFill rotWithShape="1">
          <a:blip r:embed="rId2"/>
          <a:srcRect r="15190"/>
          <a:stretch/>
        </p:blipFill>
        <p:spPr>
          <a:xfrm>
            <a:off x="8485094" y="212204"/>
            <a:ext cx="3523129" cy="6390301"/>
          </a:xfrm>
          <a:prstGeom prst="rect">
            <a:avLst/>
          </a:prstGeom>
        </p:spPr>
      </p:pic>
    </p:spTree>
    <p:extLst>
      <p:ext uri="{BB962C8B-B14F-4D97-AF65-F5344CB8AC3E}">
        <p14:creationId xmlns:p14="http://schemas.microsoft.com/office/powerpoint/2010/main" val="4002639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761"/>
            <a:ext cx="10515600" cy="1325563"/>
          </a:xfrm>
        </p:spPr>
        <p:txBody>
          <a:bodyPr/>
          <a:lstStyle/>
          <a:p>
            <a:r>
              <a:rPr lang="en-US" dirty="0" smtClean="0"/>
              <a:t>Who</a:t>
            </a:r>
            <a:r>
              <a:rPr lang="en-US" dirty="0"/>
              <a:t> </a:t>
            </a:r>
            <a:r>
              <a:rPr lang="en-US" dirty="0" smtClean="0"/>
              <a:t>is Likely to Have Test Anxiety?</a:t>
            </a:r>
            <a:endParaRPr lang="en-US" dirty="0"/>
          </a:p>
        </p:txBody>
      </p:sp>
      <p:sp>
        <p:nvSpPr>
          <p:cNvPr id="3" name="Content Placeholder 2"/>
          <p:cNvSpPr>
            <a:spLocks noGrp="1"/>
          </p:cNvSpPr>
          <p:nvPr>
            <p:ph idx="1"/>
          </p:nvPr>
        </p:nvSpPr>
        <p:spPr>
          <a:xfrm>
            <a:off x="838200" y="1529324"/>
            <a:ext cx="10515600" cy="5100075"/>
          </a:xfrm>
        </p:spPr>
        <p:txBody>
          <a:bodyPr>
            <a:normAutofit/>
          </a:bodyPr>
          <a:lstStyle/>
          <a:p>
            <a:pPr fontAlgn="base"/>
            <a:r>
              <a:rPr lang="en-US" dirty="0"/>
              <a:t>People who worry a lot or who are perfectionists are more likely to have trouble with test anxiety. People with these traits sometimes find it hard to accept mistakes they might make or to get anything less than a perfect score. In this way, even without meaning to, they might really pressure themselves. Test anxiety is bound to thrive in a situation like this.</a:t>
            </a:r>
          </a:p>
          <a:p>
            <a:pPr fontAlgn="base"/>
            <a:r>
              <a:rPr lang="en-US" dirty="0"/>
              <a:t>Students who aren't prepared for tests but who care about doing well are also likely to have test anxiety. If you know you're not prepared, it's a no-brainer to realize that you'll be worried about doing poorly. People can feel unprepared for tests for several reasons: They may not have studied enough, they may find the material difficult, or perhaps they feel tired because didn't get enough sleep the night before.</a:t>
            </a:r>
          </a:p>
          <a:p>
            <a:pPr marL="0" indent="0">
              <a:buNone/>
            </a:pPr>
            <a:endParaRPr lang="en-US" dirty="0"/>
          </a:p>
        </p:txBody>
      </p:sp>
    </p:spTree>
    <p:extLst>
      <p:ext uri="{BB962C8B-B14F-4D97-AF65-F5344CB8AC3E}">
        <p14:creationId xmlns:p14="http://schemas.microsoft.com/office/powerpoint/2010/main" val="777644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205"/>
            <a:ext cx="11075894" cy="1325563"/>
          </a:xfrm>
        </p:spPr>
        <p:txBody>
          <a:bodyPr>
            <a:normAutofit/>
          </a:bodyPr>
          <a:lstStyle/>
          <a:p>
            <a:r>
              <a:rPr lang="en-US" dirty="0"/>
              <a:t>How Do You Know If You Have Test Anxiety</a:t>
            </a:r>
            <a:r>
              <a:rPr lang="en-US" dirty="0" smtClean="0"/>
              <a:t>?</a:t>
            </a:r>
            <a:endParaRPr lang="en-US" dirty="0"/>
          </a:p>
        </p:txBody>
      </p:sp>
      <p:sp>
        <p:nvSpPr>
          <p:cNvPr id="3" name="Content Placeholder 2"/>
          <p:cNvSpPr>
            <a:spLocks noGrp="1"/>
          </p:cNvSpPr>
          <p:nvPr>
            <p:ph idx="1"/>
          </p:nvPr>
        </p:nvSpPr>
        <p:spPr>
          <a:xfrm>
            <a:off x="309283" y="1304366"/>
            <a:ext cx="11766176" cy="5432610"/>
          </a:xfrm>
        </p:spPr>
        <p:txBody>
          <a:bodyPr>
            <a:normAutofit fontScale="92500" lnSpcReduction="20000"/>
          </a:bodyPr>
          <a:lstStyle/>
          <a:p>
            <a:r>
              <a:rPr lang="en-US" dirty="0"/>
              <a:t>Test anxiety has many symptoms which include loss of sleep or appetite, sweaty palms, food cravings, and an inability to concentrate to name a few. Below are examples; select the statements that you identify with most. If you select more than five symptoms you may experience test anxiety. Most people experience these symptoms and they are not harmful; however, if you experience ten or more you may be suffering from severe test anxiety.</a:t>
            </a:r>
          </a:p>
          <a:p>
            <a:pPr marL="457200" lvl="1" indent="0">
              <a:buNone/>
            </a:pPr>
            <a:r>
              <a:rPr lang="en-US" dirty="0"/>
              <a:t>__ I do not sleep well the night before a test.</a:t>
            </a:r>
            <a:br>
              <a:rPr lang="en-US" dirty="0"/>
            </a:br>
            <a:r>
              <a:rPr lang="en-US" dirty="0"/>
              <a:t>__ I am always afraid that I will run out of time.</a:t>
            </a:r>
            <a:br>
              <a:rPr lang="en-US" dirty="0"/>
            </a:br>
            <a:r>
              <a:rPr lang="en-US" dirty="0"/>
              <a:t>__ I get sick if I eat anything before a test.</a:t>
            </a:r>
            <a:br>
              <a:rPr lang="en-US" dirty="0"/>
            </a:br>
            <a:r>
              <a:rPr lang="en-US" dirty="0"/>
              <a:t>__ I check the time constantly; noises bother me.</a:t>
            </a:r>
            <a:br>
              <a:rPr lang="en-US" dirty="0"/>
            </a:br>
            <a:r>
              <a:rPr lang="en-US" dirty="0"/>
              <a:t>__ I am irritable and hard to be around before a test.</a:t>
            </a:r>
            <a:br>
              <a:rPr lang="en-US" dirty="0"/>
            </a:br>
            <a:r>
              <a:rPr lang="en-US" dirty="0"/>
              <a:t>__ I get easily frustrated during the test.</a:t>
            </a:r>
            <a:br>
              <a:rPr lang="en-US" dirty="0"/>
            </a:br>
            <a:r>
              <a:rPr lang="en-US" dirty="0"/>
              <a:t>__ I see the test as a measure of my worth as a student.</a:t>
            </a:r>
            <a:br>
              <a:rPr lang="en-US" dirty="0"/>
            </a:br>
            <a:r>
              <a:rPr lang="en-US" dirty="0"/>
              <a:t>__ I have a negative attitude about testing.</a:t>
            </a:r>
            <a:br>
              <a:rPr lang="en-US" dirty="0"/>
            </a:br>
            <a:r>
              <a:rPr lang="en-US" dirty="0"/>
              <a:t>__ I blank out during the test and can't recall information.</a:t>
            </a:r>
            <a:br>
              <a:rPr lang="en-US" dirty="0"/>
            </a:br>
            <a:r>
              <a:rPr lang="en-US" dirty="0"/>
              <a:t>__ I think about not taking the test.</a:t>
            </a:r>
            <a:br>
              <a:rPr lang="en-US" dirty="0"/>
            </a:br>
            <a:r>
              <a:rPr lang="en-US" dirty="0"/>
              <a:t>__ I worry when others are still testing and I am finished.</a:t>
            </a:r>
            <a:br>
              <a:rPr lang="en-US" dirty="0"/>
            </a:br>
            <a:r>
              <a:rPr lang="en-US" dirty="0"/>
              <a:t>__ I always average my grades before the test.</a:t>
            </a:r>
            <a:br>
              <a:rPr lang="en-US" dirty="0"/>
            </a:br>
            <a:r>
              <a:rPr lang="en-US" dirty="0"/>
              <a:t>__ I worry when others finish and I am still testing.</a:t>
            </a:r>
            <a:br>
              <a:rPr lang="en-US" dirty="0"/>
            </a:br>
            <a:r>
              <a:rPr lang="en-US" dirty="0"/>
              <a:t>__ My body sweats, heart pounds; feel nauseous.</a:t>
            </a:r>
          </a:p>
          <a:p>
            <a:endParaRPr lang="en-US" dirty="0"/>
          </a:p>
        </p:txBody>
      </p:sp>
      <p:pic>
        <p:nvPicPr>
          <p:cNvPr id="4" name="Picture 3"/>
          <p:cNvPicPr>
            <a:picLocks noChangeAspect="1"/>
          </p:cNvPicPr>
          <p:nvPr/>
        </p:nvPicPr>
        <p:blipFill>
          <a:blip r:embed="rId2"/>
          <a:stretch>
            <a:fillRect/>
          </a:stretch>
        </p:blipFill>
        <p:spPr>
          <a:xfrm>
            <a:off x="7772400" y="3079376"/>
            <a:ext cx="3792071" cy="3334871"/>
          </a:xfrm>
          <a:prstGeom prst="rect">
            <a:avLst/>
          </a:prstGeom>
        </p:spPr>
      </p:pic>
    </p:spTree>
    <p:extLst>
      <p:ext uri="{BB962C8B-B14F-4D97-AF65-F5344CB8AC3E}">
        <p14:creationId xmlns:p14="http://schemas.microsoft.com/office/powerpoint/2010/main" val="123277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Test Anxiety Affect You</a:t>
            </a:r>
            <a:r>
              <a:rPr lang="en-US" dirty="0" smtClean="0"/>
              <a:t>?</a:t>
            </a:r>
            <a:endParaRPr lang="en-US" dirty="0"/>
          </a:p>
        </p:txBody>
      </p:sp>
      <p:sp>
        <p:nvSpPr>
          <p:cNvPr id="3" name="Content Placeholder 2"/>
          <p:cNvSpPr>
            <a:spLocks noGrp="1"/>
          </p:cNvSpPr>
          <p:nvPr>
            <p:ph idx="1"/>
          </p:nvPr>
        </p:nvSpPr>
        <p:spPr>
          <a:xfrm>
            <a:off x="838200" y="1825625"/>
            <a:ext cx="8668871" cy="4351338"/>
          </a:xfrm>
        </p:spPr>
        <p:txBody>
          <a:bodyPr/>
          <a:lstStyle/>
          <a:p>
            <a:r>
              <a:rPr lang="en-US" dirty="0"/>
              <a:t>Anxiety may cause you to have a physiological, behavioral, or even a psychological effect.</a:t>
            </a:r>
          </a:p>
          <a:p>
            <a:r>
              <a:rPr lang="en-US" b="1" dirty="0" smtClean="0"/>
              <a:t>Physiological</a:t>
            </a:r>
            <a:r>
              <a:rPr lang="en-US" dirty="0" smtClean="0"/>
              <a:t> </a:t>
            </a:r>
            <a:r>
              <a:rPr lang="en-US" dirty="0"/>
              <a:t>– rapid heartbeat, knot in stomach, headache, tension, profuse perspiration.</a:t>
            </a:r>
          </a:p>
          <a:p>
            <a:r>
              <a:rPr lang="en-US" b="1" dirty="0"/>
              <a:t>Behavioral</a:t>
            </a:r>
            <a:r>
              <a:rPr lang="en-US" dirty="0"/>
              <a:t> – indecisive about an answer, “going blank”, inability to organize your thoughts.</a:t>
            </a:r>
          </a:p>
          <a:p>
            <a:r>
              <a:rPr lang="en-US" b="1" dirty="0"/>
              <a:t>Psychological</a:t>
            </a:r>
            <a:r>
              <a:rPr lang="en-US" dirty="0"/>
              <a:t> – feelings of nervousness, restlessness, or continual doubt.</a:t>
            </a:r>
          </a:p>
        </p:txBody>
      </p:sp>
      <p:pic>
        <p:nvPicPr>
          <p:cNvPr id="2050" name="Picture 2" descr="Image result for nervousnes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7071" y="2006039"/>
            <a:ext cx="23812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31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Before The Test</a:t>
            </a:r>
            <a:endParaRPr lang="en-US" dirty="0"/>
          </a:p>
        </p:txBody>
      </p:sp>
      <p:sp>
        <p:nvSpPr>
          <p:cNvPr id="3" name="Content Placeholder 2"/>
          <p:cNvSpPr>
            <a:spLocks noGrp="1"/>
          </p:cNvSpPr>
          <p:nvPr>
            <p:ph idx="1"/>
          </p:nvPr>
        </p:nvSpPr>
        <p:spPr>
          <a:xfrm>
            <a:off x="228601" y="1438835"/>
            <a:ext cx="11725834" cy="5244352"/>
          </a:xfrm>
        </p:spPr>
        <p:txBody>
          <a:bodyPr>
            <a:noAutofit/>
          </a:bodyPr>
          <a:lstStyle/>
          <a:p>
            <a:pPr>
              <a:spcBef>
                <a:spcPts val="0"/>
              </a:spcBef>
            </a:pPr>
            <a:r>
              <a:rPr lang="en-US" sz="2200" b="1" dirty="0"/>
              <a:t>Give yourself enough time to review the material</a:t>
            </a:r>
            <a:r>
              <a:rPr lang="en-US" sz="2200" dirty="0"/>
              <a:t> – start at least a week early.</a:t>
            </a:r>
          </a:p>
          <a:p>
            <a:pPr>
              <a:spcBef>
                <a:spcPts val="0"/>
              </a:spcBef>
            </a:pPr>
            <a:r>
              <a:rPr lang="en-US" sz="2200" b="1" dirty="0"/>
              <a:t>Ask your professor what the format of the test will be</a:t>
            </a:r>
            <a:r>
              <a:rPr lang="en-US" sz="2200" dirty="0"/>
              <a:t>: multiple choice, essay, fill in the blank, true or false, etc.</a:t>
            </a:r>
          </a:p>
          <a:p>
            <a:pPr>
              <a:spcBef>
                <a:spcPts val="0"/>
              </a:spcBef>
            </a:pPr>
            <a:r>
              <a:rPr lang="en-US" sz="2200" b="1" dirty="0"/>
              <a:t>Ask your professor questions such as</a:t>
            </a:r>
            <a:r>
              <a:rPr lang="en-US" sz="2200" dirty="0"/>
              <a:t>: How long will the test be (amount of questions)? Is there a time limit? Will there be a study guide? Will there be a review session?</a:t>
            </a:r>
          </a:p>
          <a:p>
            <a:pPr>
              <a:spcBef>
                <a:spcPts val="0"/>
              </a:spcBef>
            </a:pPr>
            <a:r>
              <a:rPr lang="en-US" sz="2200" b="1" dirty="0"/>
              <a:t>Make a list of the topic/chapters/materials that will be on the exam</a:t>
            </a:r>
            <a:r>
              <a:rPr lang="en-US" sz="2200" dirty="0"/>
              <a:t>. Write down any formulas, definitions or key facts that you need to know. Look for these in your lecture notes, textbooks, sample tests, quizzes, and handouts.</a:t>
            </a:r>
          </a:p>
          <a:p>
            <a:pPr>
              <a:spcBef>
                <a:spcPts val="0"/>
              </a:spcBef>
            </a:pPr>
            <a:r>
              <a:rPr lang="en-US" sz="2200" b="1" dirty="0"/>
              <a:t>If it helps you, make flash cards, outlines, drawings, etc. </a:t>
            </a:r>
            <a:r>
              <a:rPr lang="en-US" sz="2200" dirty="0"/>
              <a:t>that will help you learn and remember the material. Visual aids such as these can help during the test.</a:t>
            </a:r>
          </a:p>
          <a:p>
            <a:pPr>
              <a:spcBef>
                <a:spcPts val="0"/>
              </a:spcBef>
            </a:pPr>
            <a:r>
              <a:rPr lang="en-US" sz="2200" b="1" dirty="0"/>
              <a:t>Pay attention to the areas your professor spends a lot of time on in class</a:t>
            </a:r>
            <a:r>
              <a:rPr lang="en-US" sz="2200" dirty="0"/>
              <a:t>. If your professor spent two weeks emphasizing a subject, then assume it will be on the exam. Ask your professor if out of class reading material will be included on the test.</a:t>
            </a:r>
          </a:p>
          <a:p>
            <a:pPr>
              <a:spcBef>
                <a:spcPts val="0"/>
              </a:spcBef>
            </a:pPr>
            <a:r>
              <a:rPr lang="en-US" sz="2200" b="1" dirty="0"/>
              <a:t>DO NOT PROCRASTINATE</a:t>
            </a:r>
            <a:r>
              <a:rPr lang="en-US" sz="2200" dirty="0"/>
              <a:t>. Don't worry about the amount of material you need to know: that's wasting time. Instead, start studying! Give each topic enough review time and spend the most time on subjects emphasized by the professor.</a:t>
            </a:r>
          </a:p>
          <a:p>
            <a:pPr marL="0" indent="0">
              <a:spcBef>
                <a:spcPts val="0"/>
              </a:spcBef>
              <a:buNone/>
            </a:pPr>
            <a:endParaRPr lang="en-US" sz="2200" dirty="0"/>
          </a:p>
        </p:txBody>
      </p:sp>
      <p:pic>
        <p:nvPicPr>
          <p:cNvPr id="4" name="Picture 3"/>
          <p:cNvPicPr>
            <a:picLocks noChangeAspect="1"/>
          </p:cNvPicPr>
          <p:nvPr/>
        </p:nvPicPr>
        <p:blipFill>
          <a:blip r:embed="rId2"/>
          <a:stretch>
            <a:fillRect/>
          </a:stretch>
        </p:blipFill>
        <p:spPr>
          <a:xfrm>
            <a:off x="9177058" y="212205"/>
            <a:ext cx="2477060" cy="1486236"/>
          </a:xfrm>
          <a:prstGeom prst="rect">
            <a:avLst/>
          </a:prstGeom>
        </p:spPr>
      </p:pic>
    </p:spTree>
    <p:extLst>
      <p:ext uri="{BB962C8B-B14F-4D97-AF65-F5344CB8AC3E}">
        <p14:creationId xmlns:p14="http://schemas.microsoft.com/office/powerpoint/2010/main" val="261930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Before The Test (continued)</a:t>
            </a:r>
            <a:endParaRPr lang="en-US" dirty="0"/>
          </a:p>
        </p:txBody>
      </p:sp>
      <p:sp>
        <p:nvSpPr>
          <p:cNvPr id="3" name="Content Placeholder 2"/>
          <p:cNvSpPr>
            <a:spLocks noGrp="1"/>
          </p:cNvSpPr>
          <p:nvPr>
            <p:ph idx="1"/>
          </p:nvPr>
        </p:nvSpPr>
        <p:spPr>
          <a:xfrm>
            <a:off x="188259" y="1344706"/>
            <a:ext cx="9265023" cy="5513294"/>
          </a:xfrm>
        </p:spPr>
        <p:txBody>
          <a:bodyPr>
            <a:normAutofit fontScale="92500" lnSpcReduction="20000"/>
          </a:bodyPr>
          <a:lstStyle/>
          <a:p>
            <a:pPr>
              <a:spcBef>
                <a:spcPts val="0"/>
              </a:spcBef>
            </a:pPr>
            <a:r>
              <a:rPr lang="en-US" b="1" dirty="0" smtClean="0"/>
              <a:t>Test </a:t>
            </a:r>
            <a:r>
              <a:rPr lang="en-US" b="1" dirty="0"/>
              <a:t>yourself on the material</a:t>
            </a:r>
            <a:r>
              <a:rPr lang="en-US" dirty="0"/>
              <a:t>. As you write problems on the board, talk out loud about what you are doing. (Give the lecture!) If you can talk and write about it, you know it.</a:t>
            </a:r>
          </a:p>
          <a:p>
            <a:pPr>
              <a:spcBef>
                <a:spcPts val="0"/>
              </a:spcBef>
            </a:pPr>
            <a:r>
              <a:rPr lang="en-US" b="1" dirty="0"/>
              <a:t>The night before the exam, gather any materials that you might need</a:t>
            </a:r>
            <a:r>
              <a:rPr lang="en-US" dirty="0"/>
              <a:t>: pencil, pen, calculator, </a:t>
            </a:r>
            <a:r>
              <a:rPr lang="en-US" dirty="0" err="1"/>
              <a:t>scantron</a:t>
            </a:r>
            <a:r>
              <a:rPr lang="en-US" dirty="0"/>
              <a:t>, etc. Then, get a good night's sleep.</a:t>
            </a:r>
          </a:p>
          <a:p>
            <a:pPr>
              <a:spcBef>
                <a:spcPts val="0"/>
              </a:spcBef>
            </a:pPr>
            <a:r>
              <a:rPr lang="en-US" b="1" dirty="0"/>
              <a:t>Avoid cramming</a:t>
            </a:r>
            <a:r>
              <a:rPr lang="en-US" dirty="0"/>
              <a:t>. Cramming requires a great deal of energy, contributes to stress and tension, and does not last. Cramming is one of the reasons you may “blank out.”</a:t>
            </a:r>
          </a:p>
          <a:p>
            <a:pPr>
              <a:spcBef>
                <a:spcPts val="0"/>
              </a:spcBef>
            </a:pPr>
            <a:r>
              <a:rPr lang="en-US" dirty="0"/>
              <a:t>Eat a healthy breakfast. Some foods that are recommended to reduce stress include fresh fruits and vegetables. In general, high carbohydrate foods won't sustain you while proteins will. Figure out what's best for you to eat in the mornings.</a:t>
            </a:r>
          </a:p>
          <a:p>
            <a:pPr>
              <a:spcBef>
                <a:spcPts val="0"/>
              </a:spcBef>
            </a:pPr>
            <a:r>
              <a:rPr lang="en-US" b="1" dirty="0"/>
              <a:t>Be on time</a:t>
            </a:r>
            <a:r>
              <a:rPr lang="en-US" dirty="0"/>
              <a:t>. Start out early, get a good parking spot, walk relaxed; slow things down.</a:t>
            </a:r>
          </a:p>
          <a:p>
            <a:pPr>
              <a:spcBef>
                <a:spcPts val="0"/>
              </a:spcBef>
            </a:pPr>
            <a:r>
              <a:rPr lang="en-US" b="1" dirty="0"/>
              <a:t>Don't talk to other students before the exam </a:t>
            </a:r>
            <a:r>
              <a:rPr lang="en-US" dirty="0"/>
              <a:t>because you might just get confused. Other students may be suffering from test anxiety and they can make you feel anxious if they start asking you questions. Remember: it's a solo experience.</a:t>
            </a:r>
          </a:p>
          <a:p>
            <a:pPr marL="0" indent="0">
              <a:spcBef>
                <a:spcPts val="0"/>
              </a:spcBef>
              <a:buNone/>
            </a:pPr>
            <a:endParaRPr lang="en-US" dirty="0"/>
          </a:p>
        </p:txBody>
      </p:sp>
      <p:pic>
        <p:nvPicPr>
          <p:cNvPr id="4" name="Picture 3"/>
          <p:cNvPicPr>
            <a:picLocks noChangeAspect="1"/>
          </p:cNvPicPr>
          <p:nvPr/>
        </p:nvPicPr>
        <p:blipFill>
          <a:blip r:embed="rId2"/>
          <a:stretch>
            <a:fillRect/>
          </a:stretch>
        </p:blipFill>
        <p:spPr>
          <a:xfrm>
            <a:off x="9654989" y="4341718"/>
            <a:ext cx="2270872" cy="2314575"/>
          </a:xfrm>
          <a:prstGeom prst="rect">
            <a:avLst/>
          </a:prstGeom>
        </p:spPr>
      </p:pic>
    </p:spTree>
    <p:extLst>
      <p:ext uri="{BB962C8B-B14F-4D97-AF65-F5344CB8AC3E}">
        <p14:creationId xmlns:p14="http://schemas.microsoft.com/office/powerpoint/2010/main" val="1753254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1635</Words>
  <Application>Microsoft Office PowerPoint</Application>
  <PresentationFormat>Widescreen</PresentationFormat>
  <Paragraphs>93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Baskerville Old Face</vt:lpstr>
      <vt:lpstr>Calibri</vt:lpstr>
      <vt:lpstr>Office Theme</vt:lpstr>
      <vt:lpstr>Study Skills 101</vt:lpstr>
      <vt:lpstr>What is Test Anxiety?</vt:lpstr>
      <vt:lpstr>What Causes Anxiety?</vt:lpstr>
      <vt:lpstr>Symptoms of Test Anxiety</vt:lpstr>
      <vt:lpstr>Who is Likely to Have Test Anxiety?</vt:lpstr>
      <vt:lpstr>How Do You Know If You Have Test Anxiety?</vt:lpstr>
      <vt:lpstr>How Does Test Anxiety Affect You?</vt:lpstr>
      <vt:lpstr>What To Do Before The Test</vt:lpstr>
      <vt:lpstr>What To Do Before The Test (continued)</vt:lpstr>
      <vt:lpstr>What To Do During The Test</vt:lpstr>
      <vt:lpstr>What To Do After The Test</vt:lpstr>
      <vt:lpstr>What Can You Do About Text Anxiety?</vt:lpstr>
      <vt:lpstr>Tips for Managing Test Anxiety</vt:lpstr>
      <vt:lpstr>Tips for Managing Test Anxiety (continued)</vt:lpstr>
      <vt:lpstr>References</vt:lpstr>
      <vt:lpstr>Activities</vt:lpstr>
    </vt:vector>
  </TitlesOfParts>
  <Company>Public Schools of Robeson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Skills 101</dc:title>
  <dc:creator>Nina Michelle Southern</dc:creator>
  <cp:lastModifiedBy>Nina Michelle Southern</cp:lastModifiedBy>
  <cp:revision>29</cp:revision>
  <dcterms:created xsi:type="dcterms:W3CDTF">2017-03-17T18:37:48Z</dcterms:created>
  <dcterms:modified xsi:type="dcterms:W3CDTF">2017-03-21T00:51:07Z</dcterms:modified>
</cp:coreProperties>
</file>